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4"/>
  </p:notesMasterIdLst>
  <p:handoutMasterIdLst>
    <p:handoutMasterId r:id="rId15"/>
  </p:handoutMasterIdLst>
  <p:sldIdLst>
    <p:sldId id="256" r:id="rId2"/>
    <p:sldId id="271" r:id="rId3"/>
    <p:sldId id="257" r:id="rId4"/>
    <p:sldId id="258" r:id="rId5"/>
    <p:sldId id="259" r:id="rId6"/>
    <p:sldId id="260" r:id="rId7"/>
    <p:sldId id="261" r:id="rId8"/>
    <p:sldId id="270" r:id="rId9"/>
    <p:sldId id="263" r:id="rId10"/>
    <p:sldId id="264" r:id="rId11"/>
    <p:sldId id="267" r:id="rId12"/>
    <p:sldId id="268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Рома Кормиш" initials="РК" lastIdx="1" clrIdx="0">
    <p:extLst>
      <p:ext uri="{19B8F6BF-5375-455C-9EA6-DF929625EA0E}">
        <p15:presenceInfo xmlns:p15="http://schemas.microsoft.com/office/powerpoint/2012/main" userId="7814b7010e339cc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0" d="100"/>
          <a:sy n="80" d="100"/>
        </p:scale>
        <p:origin x="366" y="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6EBBDA-3F67-4B33-BC84-E737A685820F}" type="datetimeFigureOut">
              <a:rPr lang="en-US" smtClean="0"/>
              <a:t>1/13/2022</a:t>
            </a:fld>
            <a:endParaRPr lang="en-US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D67059-0CD2-40F8-954C-3E65721A11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25061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EE2838-3D29-4231-B1E6-EBF223D88E01}" type="datetimeFigureOut">
              <a:rPr lang="en-US" smtClean="0"/>
              <a:t>1/13/2022</a:t>
            </a:fld>
            <a:endParaRPr lang="en-US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B41EB7-D0AB-4F0D-B041-C5315C9D6B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88103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B9E4ED68-686B-4FB8-BC5A-407EEE930C22}" type="datetime1">
              <a:rPr lang="en-US" smtClean="0"/>
              <a:t>1/13/2022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5B8D24B2-B450-444E-AFF4-9E03D541A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3924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D39BB-A163-42C7-AE13-7219CAF6B43B}" type="datetime1">
              <a:rPr lang="en-US" smtClean="0"/>
              <a:t>1/13/2022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D24B2-B450-444E-AFF4-9E03D541A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255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472B8-B00B-4D3F-BB0B-94A2E87C4BCB}" type="datetime1">
              <a:rPr lang="en-US" smtClean="0"/>
              <a:t>1/13/2022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D24B2-B450-444E-AFF4-9E03D541A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2370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144F6-5194-4828-B211-D1C55A004E4D}" type="datetime1">
              <a:rPr lang="en-US" smtClean="0"/>
              <a:t>1/13/2022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D24B2-B450-444E-AFF4-9E03D541A7D1}" type="slidenum">
              <a:rPr lang="en-US" smtClean="0"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230288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AA8D4-C80C-4E5D-A47E-1FF4EB9B1681}" type="datetime1">
              <a:rPr lang="en-US" smtClean="0"/>
              <a:t>1/13/2022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D24B2-B450-444E-AFF4-9E03D541A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43922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30E94-C2DF-4898-8435-14F721A1C32D}" type="datetime1">
              <a:rPr lang="en-US" smtClean="0"/>
              <a:t>1/13/2022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D24B2-B450-444E-AFF4-9E03D541A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3976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4EE79-D41A-46C8-8E61-AF4F2AAA0517}" type="datetime1">
              <a:rPr lang="en-US" smtClean="0"/>
              <a:t>1/13/2022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D24B2-B450-444E-AFF4-9E03D541A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1414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843907-BDDC-4870-919B-4CEDF2BDF9F2}" type="datetime1">
              <a:rPr lang="en-US" smtClean="0"/>
              <a:t>1/13/2022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D24B2-B450-444E-AFF4-9E03D541A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593722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D2419-0632-417E-98CE-0F574648345F}" type="datetime1">
              <a:rPr lang="en-US" smtClean="0"/>
              <a:t>1/13/2022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D24B2-B450-444E-AFF4-9E03D541A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8765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D179AE-CF70-4269-86D1-B49653D65C0C}" type="datetime1">
              <a:rPr lang="en-US" smtClean="0"/>
              <a:t>1/13/2022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D24B2-B450-444E-AFF4-9E03D541A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6272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9C1C7-9E6E-438E-AFCA-133552BA9850}" type="datetime1">
              <a:rPr lang="en-US" smtClean="0"/>
              <a:t>1/13/2022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D24B2-B450-444E-AFF4-9E03D541A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68821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FD1A0-6D34-4C78-AB09-2456564E754B}" type="datetime1">
              <a:rPr lang="en-US" smtClean="0"/>
              <a:t>1/13/2022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D24B2-B450-444E-AFF4-9E03D541A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4346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A0E901-6E8B-406A-BA95-E7F7AD45283A}" type="datetime1">
              <a:rPr lang="en-US" smtClean="0"/>
              <a:t>1/13/2022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D24B2-B450-444E-AFF4-9E03D541A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6285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2C22FE-C4E7-4D66-840E-4A46267EC925}" type="datetime1">
              <a:rPr lang="en-US" smtClean="0"/>
              <a:t>1/13/2022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D24B2-B450-444E-AFF4-9E03D541A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8632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F1B07E-F698-4101-844C-4ABDEDCBD545}" type="datetime1">
              <a:rPr lang="en-US" smtClean="0"/>
              <a:t>1/13/2022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D24B2-B450-444E-AFF4-9E03D541A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2873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23A1A-8211-4A3B-9272-1C4C96EC99B3}" type="datetime1">
              <a:rPr lang="en-US" smtClean="0"/>
              <a:t>1/13/2022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D24B2-B450-444E-AFF4-9E03D541A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8057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C4A57-8EBE-4EC6-8682-3A67093EE16F}" type="datetime1">
              <a:rPr lang="en-US" smtClean="0"/>
              <a:t>1/13/2022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D24B2-B450-444E-AFF4-9E03D541A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6307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D37732-8130-4524-957A-3BEA1AB1C231}" type="datetime1">
              <a:rPr lang="en-US" smtClean="0"/>
              <a:t>1/13/2022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8D24B2-B450-444E-AFF4-9E03D541A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85919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418254" y="1122363"/>
            <a:ext cx="9249746" cy="2387600"/>
          </a:xfrm>
        </p:spPr>
        <p:txBody>
          <a:bodyPr>
            <a:normAutofit fontScale="90000"/>
          </a:bodyPr>
          <a:lstStyle/>
          <a:p>
            <a:pPr algn="ctr"/>
            <a:r>
              <a:rPr lang="uk-UA" dirty="0" smtClean="0"/>
              <a:t>Курсов</a:t>
            </a:r>
            <a:r>
              <a:rPr lang="uk-UA" dirty="0"/>
              <a:t>а</a:t>
            </a:r>
            <a:r>
              <a:rPr lang="uk-UA" dirty="0" smtClean="0"/>
              <a:t> </a:t>
            </a:r>
            <a:r>
              <a:rPr lang="uk-UA" dirty="0" err="1" smtClean="0"/>
              <a:t>РОбота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uk-UA" dirty="0" smtClean="0"/>
              <a:t>на тему </a:t>
            </a:r>
            <a:br>
              <a:rPr lang="uk-UA" dirty="0" smtClean="0"/>
            </a:br>
            <a:r>
              <a:rPr lang="ru-RU" b="1" dirty="0" smtClean="0"/>
              <a:t>«</a:t>
            </a:r>
            <a:r>
              <a:rPr lang="en-US" dirty="0" smtClean="0"/>
              <a:t>CMS</a:t>
            </a:r>
            <a:r>
              <a:rPr lang="uk-UA" dirty="0" smtClean="0"/>
              <a:t>-</a:t>
            </a:r>
            <a:r>
              <a:rPr lang="uk-UA" dirty="0" err="1" smtClean="0"/>
              <a:t>системА</a:t>
            </a:r>
            <a:r>
              <a:rPr lang="uk-UA" dirty="0" smtClean="0"/>
              <a:t> </a:t>
            </a:r>
            <a:r>
              <a:rPr lang="uk-UA" dirty="0"/>
              <a:t>інтернет-магазину </a:t>
            </a:r>
            <a:r>
              <a:rPr lang="uk-UA" dirty="0" smtClean="0"/>
              <a:t>книг </a:t>
            </a:r>
            <a:r>
              <a:rPr lang="en-US" dirty="0" smtClean="0"/>
              <a:t>“</a:t>
            </a:r>
            <a:r>
              <a:rPr lang="en-US" dirty="0" err="1" smtClean="0"/>
              <a:t>Psalterium</a:t>
            </a:r>
            <a:r>
              <a:rPr lang="en-US" dirty="0" smtClean="0"/>
              <a:t>”</a:t>
            </a:r>
            <a:r>
              <a:rPr lang="uk-UA" b="1" dirty="0" smtClean="0"/>
              <a:t>»</a:t>
            </a:r>
            <a:endParaRPr lang="en-US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647339" y="5202238"/>
            <a:ext cx="8791575" cy="1655762"/>
          </a:xfrm>
        </p:spPr>
        <p:txBody>
          <a:bodyPr/>
          <a:lstStyle/>
          <a:p>
            <a:pPr algn="ctr"/>
            <a:r>
              <a:rPr lang="uk-UA" dirty="0" smtClean="0"/>
              <a:t>Виконав Студент Групи ІПЗ-20-4 </a:t>
            </a:r>
          </a:p>
          <a:p>
            <a:pPr algn="ctr"/>
            <a:r>
              <a:rPr lang="uk-UA" dirty="0" smtClean="0"/>
              <a:t>Кормиш Р.І</a:t>
            </a:r>
          </a:p>
          <a:p>
            <a:endParaRPr lang="uk-UA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818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1141413" y="-964"/>
            <a:ext cx="9905998" cy="1478570"/>
          </a:xfrm>
        </p:spPr>
        <p:txBody>
          <a:bodyPr/>
          <a:lstStyle/>
          <a:p>
            <a:pPr algn="ctr"/>
            <a:r>
              <a:rPr lang="uk-UA" dirty="0" smtClean="0"/>
              <a:t>Опис Роботи програмного додатку 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09563" y="1108274"/>
            <a:ext cx="3460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2"/>
              </a:buClr>
              <a:buFont typeface="Wingdings" panose="05000000000000000000" pitchFamily="2" charset="2"/>
              <a:buChar char="q"/>
            </a:pPr>
            <a:r>
              <a:rPr lang="ru-RU" dirty="0" smtClean="0"/>
              <a:t>Головна </a:t>
            </a:r>
            <a:r>
              <a:rPr lang="ru-RU" dirty="0" err="1" smtClean="0"/>
              <a:t>стор</a:t>
            </a:r>
            <a:r>
              <a:rPr lang="uk-UA" dirty="0" smtClean="0"/>
              <a:t>інка</a:t>
            </a:r>
            <a:endParaRPr lang="en-US" dirty="0">
              <a:latin typeface="Lucida Sans" panose="020B0602030504020204" pitchFamily="34" charset="0"/>
            </a:endParaRPr>
          </a:p>
        </p:txBody>
      </p:sp>
      <p:pic>
        <p:nvPicPr>
          <p:cNvPr id="9" name="Рисунок 8"/>
          <p:cNvPicPr/>
          <p:nvPr/>
        </p:nvPicPr>
        <p:blipFill>
          <a:blip r:embed="rId2"/>
          <a:stretch>
            <a:fillRect/>
          </a:stretch>
        </p:blipFill>
        <p:spPr>
          <a:xfrm>
            <a:off x="614817" y="1552348"/>
            <a:ext cx="11170784" cy="5305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789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uk-UA" dirty="0" smtClean="0"/>
              <a:t>Висновки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437745" y="2489200"/>
            <a:ext cx="9313333" cy="3200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tx2"/>
              </a:buClr>
              <a:buFont typeface="Wingdings" panose="05000000000000000000" pitchFamily="2" charset="2"/>
              <a:buChar char="q"/>
            </a:pPr>
            <a:r>
              <a:rPr lang="uk-UA" sz="2400" dirty="0" smtClean="0">
                <a:latin typeface="Lucida Sans" panose="020B0602030504020204" pitchFamily="34" charset="0"/>
              </a:rPr>
              <a:t>Було поглиблено знання та навички написання веб-додатків на мовах програмування </a:t>
            </a:r>
            <a:r>
              <a:rPr lang="en-US" sz="2400" dirty="0" smtClean="0">
                <a:latin typeface="Lucida Sans" panose="020B0602030504020204" pitchFamily="34" charset="0"/>
              </a:rPr>
              <a:t>Python </a:t>
            </a:r>
            <a:r>
              <a:rPr lang="uk-UA" sz="2400" dirty="0" smtClean="0">
                <a:latin typeface="Lucida Sans" panose="020B0602030504020204" pitchFamily="34" charset="0"/>
              </a:rPr>
              <a:t>та </a:t>
            </a:r>
            <a:r>
              <a:rPr lang="en-US" sz="2400" dirty="0" smtClean="0">
                <a:latin typeface="Lucida Sans" panose="020B0602030504020204" pitchFamily="34" charset="0"/>
              </a:rPr>
              <a:t>JavaScript</a:t>
            </a:r>
            <a:endParaRPr lang="uk-UA" sz="2400" dirty="0" smtClean="0">
              <a:latin typeface="Lucida Sans" panose="020B0602030504020204" pitchFamily="34" charset="0"/>
            </a:endParaRPr>
          </a:p>
          <a:p>
            <a:pPr marL="342900" indent="-342900">
              <a:buClr>
                <a:schemeClr val="tx2"/>
              </a:buClr>
              <a:buFont typeface="Wingdings" panose="05000000000000000000" pitchFamily="2" charset="2"/>
              <a:buChar char="q"/>
            </a:pPr>
            <a:r>
              <a:rPr lang="uk-UA" sz="2400" dirty="0" smtClean="0">
                <a:latin typeface="Lucida Sans" panose="020B0602030504020204" pitchFamily="34" charset="0"/>
              </a:rPr>
              <a:t>Було </a:t>
            </a:r>
            <a:r>
              <a:rPr lang="uk-UA" sz="2400" dirty="0" err="1" smtClean="0">
                <a:latin typeface="Lucida Sans" panose="020B0602030504020204" pitchFamily="34" charset="0"/>
              </a:rPr>
              <a:t>вивичено</a:t>
            </a:r>
            <a:r>
              <a:rPr lang="uk-UA" sz="2400" dirty="0" smtClean="0">
                <a:latin typeface="Lucida Sans" panose="020B0602030504020204" pitchFamily="34" charset="0"/>
              </a:rPr>
              <a:t> </a:t>
            </a:r>
            <a:r>
              <a:rPr lang="uk-UA" sz="2400" dirty="0" err="1" smtClean="0">
                <a:latin typeface="Lucida Sans" panose="020B0602030504020204" pitchFamily="34" charset="0"/>
              </a:rPr>
              <a:t>фреймворки</a:t>
            </a:r>
            <a:r>
              <a:rPr lang="uk-UA" sz="2400" dirty="0" smtClean="0">
                <a:latin typeface="Lucida Sans" panose="020B0602030504020204" pitchFamily="34" charset="0"/>
              </a:rPr>
              <a:t> </a:t>
            </a:r>
            <a:r>
              <a:rPr lang="en-US" sz="2400" dirty="0" smtClean="0">
                <a:latin typeface="Lucida Sans" panose="020B0602030504020204" pitchFamily="34" charset="0"/>
              </a:rPr>
              <a:t>Fast API </a:t>
            </a:r>
            <a:r>
              <a:rPr lang="uk-UA" sz="2400" dirty="0" smtClean="0">
                <a:latin typeface="Lucida Sans" panose="020B0602030504020204" pitchFamily="34" charset="0"/>
              </a:rPr>
              <a:t>та </a:t>
            </a:r>
            <a:r>
              <a:rPr lang="en-US" sz="2400" dirty="0" err="1" smtClean="0">
                <a:latin typeface="Lucida Sans" panose="020B0602030504020204" pitchFamily="34" charset="0"/>
              </a:rPr>
              <a:t>Vue</a:t>
            </a:r>
            <a:r>
              <a:rPr lang="en-US" sz="2400" dirty="0" smtClean="0">
                <a:latin typeface="Lucida Sans" panose="020B0602030504020204" pitchFamily="34" charset="0"/>
              </a:rPr>
              <a:t> </a:t>
            </a:r>
            <a:r>
              <a:rPr lang="en-US" sz="2400" dirty="0" err="1" smtClean="0">
                <a:latin typeface="Lucida Sans" panose="020B0602030504020204" pitchFamily="34" charset="0"/>
              </a:rPr>
              <a:t>js</a:t>
            </a:r>
            <a:endParaRPr lang="en-US" sz="2400" dirty="0" smtClean="0">
              <a:latin typeface="Lucida Sans" panose="020B0602030504020204" pitchFamily="34" charset="0"/>
            </a:endParaRPr>
          </a:p>
          <a:p>
            <a:pPr marL="342900" indent="-342900">
              <a:spcBef>
                <a:spcPts val="600"/>
              </a:spcBef>
              <a:buClr>
                <a:schemeClr val="tx2"/>
              </a:buClr>
              <a:buFont typeface="Wingdings" panose="05000000000000000000" pitchFamily="2" charset="2"/>
              <a:buChar char="q"/>
            </a:pPr>
            <a:r>
              <a:rPr lang="uk-UA" sz="2400" dirty="0" smtClean="0">
                <a:latin typeface="Lucida Sans" panose="020B0602030504020204" pitchFamily="34" charset="0"/>
              </a:rPr>
              <a:t>Було </a:t>
            </a:r>
            <a:r>
              <a:rPr lang="ru-RU" sz="2400" dirty="0" smtClean="0">
                <a:latin typeface="Lucida Sans" panose="020B0602030504020204" pitchFamily="34" charset="0"/>
              </a:rPr>
              <a:t>реал</a:t>
            </a:r>
            <a:r>
              <a:rPr lang="uk-UA" sz="2400" dirty="0">
                <a:latin typeface="Lucida Sans" panose="020B0602030504020204" pitchFamily="34" charset="0"/>
              </a:rPr>
              <a:t>і</a:t>
            </a:r>
            <a:r>
              <a:rPr lang="ru-RU" sz="2400" dirty="0" err="1" smtClean="0">
                <a:latin typeface="Lucida Sans" panose="020B0602030504020204" pitchFamily="34" charset="0"/>
              </a:rPr>
              <a:t>зовано</a:t>
            </a:r>
            <a:r>
              <a:rPr lang="ru-RU" sz="2400" dirty="0" smtClean="0">
                <a:latin typeface="Lucida Sans" panose="020B0602030504020204" pitchFamily="34" charset="0"/>
              </a:rPr>
              <a:t> </a:t>
            </a:r>
            <a:r>
              <a:rPr lang="ru-RU" sz="2400" dirty="0" err="1" smtClean="0">
                <a:latin typeface="Lucida Sans" panose="020B0602030504020204" pitchFamily="34" charset="0"/>
              </a:rPr>
              <a:t>патерн</a:t>
            </a:r>
            <a:r>
              <a:rPr lang="ru-RU" sz="2400" dirty="0" smtClean="0">
                <a:latin typeface="Lucida Sans" panose="020B0602030504020204" pitchFamily="34" charset="0"/>
              </a:rPr>
              <a:t> </a:t>
            </a:r>
            <a:r>
              <a:rPr lang="ru-RU" sz="2400" dirty="0" err="1" smtClean="0">
                <a:latin typeface="Lucida Sans" panose="020B0602030504020204" pitchFamily="34" charset="0"/>
              </a:rPr>
              <a:t>програмування</a:t>
            </a:r>
            <a:r>
              <a:rPr lang="ru-RU" sz="2400" dirty="0" smtClean="0">
                <a:latin typeface="Lucida Sans" panose="020B0602030504020204" pitchFamily="34" charset="0"/>
              </a:rPr>
              <a:t> </a:t>
            </a:r>
            <a:r>
              <a:rPr lang="en-US" sz="2400" dirty="0" smtClean="0">
                <a:latin typeface="Lucida Sans" panose="020B0602030504020204" pitchFamily="34" charset="0"/>
              </a:rPr>
              <a:t>MVC </a:t>
            </a:r>
            <a:r>
              <a:rPr lang="uk-UA" sz="2400" dirty="0" smtClean="0">
                <a:latin typeface="Lucida Sans" panose="020B0602030504020204" pitchFamily="34" charset="0"/>
              </a:rPr>
              <a:t>та використано </a:t>
            </a:r>
            <a:r>
              <a:rPr lang="uk-UA" sz="2400" dirty="0" err="1" smtClean="0">
                <a:latin typeface="Lucida Sans" panose="020B0602030504020204" pitchFamily="34" charset="0"/>
              </a:rPr>
              <a:t>патерн</a:t>
            </a:r>
            <a:r>
              <a:rPr lang="uk-UA" sz="2400" dirty="0" smtClean="0">
                <a:latin typeface="Lucida Sans" panose="020B0602030504020204" pitchFamily="34" charset="0"/>
              </a:rPr>
              <a:t> </a:t>
            </a:r>
            <a:r>
              <a:rPr lang="en-US" sz="2400" dirty="0" smtClean="0">
                <a:latin typeface="Lucida Sans" panose="020B0602030504020204" pitchFamily="34" charset="0"/>
              </a:rPr>
              <a:t>DTO</a:t>
            </a:r>
            <a:endParaRPr lang="ru-RU" sz="2400" dirty="0" smtClean="0">
              <a:latin typeface="Lucida Sans" panose="020B0602030504020204" pitchFamily="34" charset="0"/>
            </a:endParaRPr>
          </a:p>
          <a:p>
            <a:pPr marL="342900" indent="-342900">
              <a:spcBef>
                <a:spcPts val="600"/>
              </a:spcBef>
              <a:buClr>
                <a:schemeClr val="tx2"/>
              </a:buClr>
              <a:buFont typeface="Wingdings" panose="05000000000000000000" pitchFamily="2" charset="2"/>
              <a:buChar char="q"/>
            </a:pPr>
            <a:r>
              <a:rPr lang="uk-UA" sz="2400" dirty="0" smtClean="0">
                <a:latin typeface="Lucida Sans" panose="020B0602030504020204" pitchFamily="34" charset="0"/>
              </a:rPr>
              <a:t>Досягнуто мети</a:t>
            </a:r>
            <a:r>
              <a:rPr lang="en-US" sz="2400" dirty="0" smtClean="0">
                <a:latin typeface="Lucida Sans" panose="020B0602030504020204" pitchFamily="34" charset="0"/>
              </a:rPr>
              <a:t> -</a:t>
            </a:r>
            <a:r>
              <a:rPr lang="uk-UA" sz="2400" dirty="0" smtClean="0">
                <a:latin typeface="Lucida Sans" panose="020B0602030504020204" pitchFamily="34" charset="0"/>
              </a:rPr>
              <a:t> створено повноцінний веб-додаток, який дає можливість не тільки замовляти книги, а й виставляти власні на продаж.</a:t>
            </a:r>
            <a:endParaRPr lang="en-US" sz="2400" dirty="0">
              <a:latin typeface="Lucida Sans" panose="020B0602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972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052838" y="2197220"/>
            <a:ext cx="6362096" cy="2425579"/>
          </a:xfrm>
        </p:spPr>
        <p:txBody>
          <a:bodyPr>
            <a:noAutofit/>
          </a:bodyPr>
          <a:lstStyle/>
          <a:p>
            <a:pPr algn="ctr"/>
            <a:r>
              <a:rPr lang="uk-UA" sz="6000" dirty="0" smtClean="0"/>
              <a:t>Дякую за </a:t>
            </a:r>
            <a:br>
              <a:rPr lang="uk-UA" sz="6000" dirty="0" smtClean="0"/>
            </a:br>
            <a:r>
              <a:rPr lang="uk-UA" sz="6000" dirty="0" smtClean="0"/>
              <a:t>увагу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1592596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05318" y="1274929"/>
            <a:ext cx="9905999" cy="3541714"/>
          </a:xfrm>
        </p:spPr>
        <p:txBody>
          <a:bodyPr/>
          <a:lstStyle/>
          <a:p>
            <a:r>
              <a:rPr lang="uk-UA" b="1" dirty="0"/>
              <a:t>Метою</a:t>
            </a:r>
            <a:r>
              <a:rPr lang="uk-UA" dirty="0"/>
              <a:t> курсової роботи є дослідження особливостей проектування та реалізації с</a:t>
            </a:r>
            <a:r>
              <a:rPr lang="uk-UA" dirty="0" smtClean="0"/>
              <a:t>истеми </a:t>
            </a:r>
            <a:r>
              <a:rPr lang="uk-UA" dirty="0"/>
              <a:t>адміністрування інтернет-магазину книг</a:t>
            </a:r>
            <a:r>
              <a:rPr lang="uk-UA" dirty="0" smtClean="0"/>
              <a:t>.</a:t>
            </a:r>
          </a:p>
          <a:p>
            <a:r>
              <a:rPr lang="uk-UA" b="1" dirty="0"/>
              <a:t>Об’єктом дослідження</a:t>
            </a:r>
            <a:r>
              <a:rPr lang="uk-UA" dirty="0"/>
              <a:t> є методи та засоби розробки CMS для інтернет-магазину  книг</a:t>
            </a:r>
            <a:r>
              <a:rPr lang="uk-UA" dirty="0" smtClean="0"/>
              <a:t>.</a:t>
            </a:r>
          </a:p>
          <a:p>
            <a:r>
              <a:rPr lang="uk-UA" b="1" dirty="0"/>
              <a:t>Предмет дослідження</a:t>
            </a:r>
            <a:r>
              <a:rPr lang="uk-UA" dirty="0"/>
              <a:t> є використання веб-технологій для забезпечення інформаційних потреб в сферах освіти та саморозвитку.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0628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uk-UA" dirty="0" smtClean="0"/>
              <a:t>Актуальність даної теми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141413" y="2412124"/>
            <a:ext cx="755168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tx2"/>
              </a:buClr>
              <a:buFont typeface="Wingdings" panose="05000000000000000000" pitchFamily="2" charset="2"/>
              <a:buChar char="q"/>
            </a:pPr>
            <a:r>
              <a:rPr lang="uk-UA" sz="2400" dirty="0" smtClean="0"/>
              <a:t>Витрати на інтернет-магазин значно нижчі ніж на звичайний</a:t>
            </a:r>
          </a:p>
          <a:p>
            <a:pPr marL="342900" indent="-342900">
              <a:buClr>
                <a:schemeClr val="tx2"/>
              </a:buClr>
              <a:buFont typeface="Wingdings" panose="05000000000000000000" pitchFamily="2" charset="2"/>
              <a:buChar char="q"/>
            </a:pPr>
            <a:r>
              <a:rPr lang="uk-UA" sz="2400" dirty="0" smtClean="0"/>
              <a:t>Користувач має доступ до магазину в будь-який час та з будь-якого місця</a:t>
            </a:r>
          </a:p>
          <a:p>
            <a:pPr marL="342900" indent="-342900">
              <a:buClr>
                <a:schemeClr val="tx2"/>
              </a:buClr>
              <a:buFont typeface="Wingdings" panose="05000000000000000000" pitchFamily="2" charset="2"/>
              <a:buChar char="q"/>
            </a:pPr>
            <a:r>
              <a:rPr lang="uk-UA" sz="2400" dirty="0" smtClean="0"/>
              <a:t>Можливість проводити </a:t>
            </a:r>
            <a:r>
              <a:rPr lang="uk-UA" sz="2400" dirty="0" err="1" smtClean="0"/>
              <a:t>безготівникові</a:t>
            </a:r>
            <a:r>
              <a:rPr lang="uk-UA" sz="2400" dirty="0" smtClean="0"/>
              <a:t> розрахунки за допомогою різних платіжних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1741216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uk-UA" dirty="0" smtClean="0"/>
              <a:t>Аналогічне програмне </a:t>
            </a:r>
            <a:br>
              <a:rPr lang="uk-UA" dirty="0" smtClean="0"/>
            </a:br>
            <a:r>
              <a:rPr lang="uk-UA" dirty="0" smtClean="0"/>
              <a:t>забезпечення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050139" y="2620308"/>
            <a:ext cx="17657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1400" dirty="0" smtClean="0">
                <a:latin typeface="Numans"/>
              </a:rPr>
              <a:t>Переваги</a:t>
            </a:r>
            <a:endParaRPr lang="en-US" sz="1400" dirty="0">
              <a:latin typeface="Lucida Sans" panose="020B0602030504020204" pitchFamily="34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1050139" y="4616592"/>
            <a:ext cx="104963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uk-UA" sz="1400" dirty="0" smtClean="0">
                <a:latin typeface="Lucida Console" panose="020B0609040504020204" pitchFamily="49" charset="0"/>
              </a:rPr>
              <a:t>Недоліки</a:t>
            </a:r>
            <a:endParaRPr lang="en-US" sz="1400" dirty="0">
              <a:latin typeface="Lucida Sans" panose="020B0602030504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52557" y="3143528"/>
            <a:ext cx="278974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buClr>
                <a:schemeClr val="tx2"/>
              </a:buClr>
              <a:buFont typeface="Wingdings" panose="05000000000000000000" pitchFamily="2" charset="2"/>
              <a:buChar char="q"/>
            </a:pPr>
            <a:r>
              <a:rPr lang="uk-UA" sz="1400" dirty="0" smtClean="0"/>
              <a:t>Широкий вибір параметрів для сортування товарів</a:t>
            </a:r>
          </a:p>
          <a:p>
            <a:pPr marL="342900" indent="-342900">
              <a:spcBef>
                <a:spcPts val="600"/>
              </a:spcBef>
              <a:buClr>
                <a:schemeClr val="tx2"/>
              </a:buClr>
              <a:buFont typeface="Wingdings" panose="05000000000000000000" pitchFamily="2" charset="2"/>
              <a:buChar char="q"/>
            </a:pPr>
            <a:r>
              <a:rPr lang="uk-UA" sz="1400" dirty="0" smtClean="0"/>
              <a:t>Широкий асортимент книг </a:t>
            </a:r>
          </a:p>
          <a:p>
            <a:pPr marL="342900" indent="-342900">
              <a:spcBef>
                <a:spcPts val="600"/>
              </a:spcBef>
              <a:buClr>
                <a:schemeClr val="tx2"/>
              </a:buClr>
              <a:buFont typeface="Wingdings" panose="05000000000000000000" pitchFamily="2" charset="2"/>
              <a:buChar char="q"/>
            </a:pPr>
            <a:r>
              <a:rPr lang="uk-UA" sz="1400" dirty="0" smtClean="0"/>
              <a:t>Один з найперших інтернет-магазин книг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52557" y="5139306"/>
            <a:ext cx="2789743" cy="13696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Bef>
                <a:spcPts val="600"/>
              </a:spcBef>
              <a:buClr>
                <a:schemeClr val="tx2"/>
              </a:buClr>
              <a:buFont typeface="Wingdings" panose="05000000000000000000" pitchFamily="2" charset="2"/>
              <a:buChar char="q"/>
            </a:pPr>
            <a:r>
              <a:rPr lang="uk-UA" sz="1400" dirty="0" smtClean="0"/>
              <a:t>Відсутність </a:t>
            </a:r>
            <a:r>
              <a:rPr lang="uk-UA" sz="1400" dirty="0" err="1" smtClean="0"/>
              <a:t>адаптиву</a:t>
            </a:r>
            <a:endParaRPr lang="uk-UA" sz="1400" dirty="0" smtClean="0"/>
          </a:p>
          <a:p>
            <a:pPr marL="457200" indent="-457200">
              <a:spcBef>
                <a:spcPts val="600"/>
              </a:spcBef>
              <a:buClr>
                <a:schemeClr val="tx2"/>
              </a:buClr>
              <a:buFont typeface="Wingdings" panose="05000000000000000000" pitchFamily="2" charset="2"/>
              <a:buChar char="q"/>
            </a:pPr>
            <a:r>
              <a:rPr lang="uk-UA" sz="1400" dirty="0" smtClean="0"/>
              <a:t>Незначно надмірний користувацький інтерфейс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uk-UA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1" name="Прямоугольник 10"/>
          <p:cNvSpPr/>
          <p:nvPr/>
        </p:nvSpPr>
        <p:spPr>
          <a:xfrm>
            <a:off x="4864563" y="2097088"/>
            <a:ext cx="245969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 smtClean="0">
                <a:solidFill>
                  <a:schemeClr val="tx2"/>
                </a:solidFill>
                <a:latin typeface="Lucida Sans" panose="020B0602030504020204" pitchFamily="34" charset="0"/>
              </a:rPr>
              <a:t>Amazon</a:t>
            </a:r>
            <a:endParaRPr lang="en-US" sz="2800" dirty="0">
              <a:solidFill>
                <a:schemeClr val="tx2"/>
              </a:solidFill>
              <a:latin typeface="Lucida Sans" panose="020B0602030504020204" pitchFamily="34" charset="0"/>
            </a:endParaRPr>
          </a:p>
        </p:txBody>
      </p:sp>
      <p:pic>
        <p:nvPicPr>
          <p:cNvPr id="10" name="Рисунок 9"/>
          <p:cNvPicPr/>
          <p:nvPr/>
        </p:nvPicPr>
        <p:blipFill>
          <a:blip r:embed="rId2"/>
          <a:stretch>
            <a:fillRect/>
          </a:stretch>
        </p:blipFill>
        <p:spPr>
          <a:xfrm>
            <a:off x="3940765" y="2620308"/>
            <a:ext cx="8251235" cy="4237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542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/>
          <a:lstStyle/>
          <a:p>
            <a:pPr algn="ctr"/>
            <a:r>
              <a:rPr lang="uk-UA" dirty="0" smtClean="0"/>
              <a:t>Аналогічне програмне </a:t>
            </a:r>
            <a:br>
              <a:rPr lang="uk-UA" dirty="0" smtClean="0"/>
            </a:br>
            <a:r>
              <a:rPr lang="uk-UA" dirty="0" smtClean="0"/>
              <a:t>забезпечення</a:t>
            </a:r>
            <a:endParaRPr lang="en-US" dirty="0"/>
          </a:p>
        </p:txBody>
      </p:sp>
      <p:sp>
        <p:nvSpPr>
          <p:cNvPr id="12" name="Прямоугольник 11"/>
          <p:cNvSpPr/>
          <p:nvPr/>
        </p:nvSpPr>
        <p:spPr>
          <a:xfrm>
            <a:off x="2551492" y="2097088"/>
            <a:ext cx="708584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err="1" smtClean="0">
                <a:solidFill>
                  <a:schemeClr val="tx2"/>
                </a:solidFill>
              </a:rPr>
              <a:t>Yakaboo</a:t>
            </a:r>
            <a:endParaRPr lang="en-US" sz="2800" dirty="0">
              <a:solidFill>
                <a:schemeClr val="tx2"/>
              </a:solidFill>
              <a:latin typeface="Lucida Sans" panose="020B060203050402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050139" y="2620308"/>
            <a:ext cx="17657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1400" dirty="0" smtClean="0">
                <a:latin typeface="Numans"/>
              </a:rPr>
              <a:t>Переваги</a:t>
            </a:r>
            <a:endParaRPr lang="en-US" sz="1400" dirty="0">
              <a:latin typeface="Lucida Sans" panose="020B0602030504020204" pitchFamily="34" charset="0"/>
            </a:endParaRPr>
          </a:p>
        </p:txBody>
      </p:sp>
      <p:sp>
        <p:nvSpPr>
          <p:cNvPr id="20" name="Прямоугольник 19"/>
          <p:cNvSpPr/>
          <p:nvPr/>
        </p:nvSpPr>
        <p:spPr>
          <a:xfrm>
            <a:off x="1050139" y="4616592"/>
            <a:ext cx="104963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uk-UA" sz="1400" dirty="0" smtClean="0">
                <a:latin typeface="Lucida Console" panose="020B0609040504020204" pitchFamily="49" charset="0"/>
              </a:rPr>
              <a:t>Недоліки</a:t>
            </a:r>
            <a:endParaRPr lang="en-US" sz="1400" dirty="0">
              <a:latin typeface="Lucida Sans" panose="020B0602030504020204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52557" y="3143528"/>
            <a:ext cx="2789743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buClr>
                <a:schemeClr val="tx2"/>
              </a:buClr>
              <a:buFont typeface="Wingdings" panose="05000000000000000000" pitchFamily="2" charset="2"/>
              <a:buChar char="q"/>
            </a:pPr>
            <a:r>
              <a:rPr lang="uk-UA" sz="1400" dirty="0"/>
              <a:t>Широкий асортимент книг </a:t>
            </a:r>
          </a:p>
          <a:p>
            <a:pPr marL="342900" indent="-342900">
              <a:spcBef>
                <a:spcPts val="600"/>
              </a:spcBef>
              <a:buClr>
                <a:schemeClr val="tx2"/>
              </a:buClr>
              <a:buFont typeface="Wingdings" panose="05000000000000000000" pitchFamily="2" charset="2"/>
              <a:buChar char="q"/>
            </a:pPr>
            <a:r>
              <a:rPr lang="uk-UA" sz="1400" dirty="0" smtClean="0"/>
              <a:t>Інтуїтивно </a:t>
            </a:r>
            <a:r>
              <a:rPr lang="uk-UA" sz="1400" dirty="0"/>
              <a:t>зрозумілий  користувацький </a:t>
            </a:r>
            <a:r>
              <a:rPr lang="uk-UA" sz="1400" dirty="0" smtClean="0"/>
              <a:t>інтерфейс</a:t>
            </a:r>
          </a:p>
          <a:p>
            <a:pPr marL="342900" indent="-342900">
              <a:spcBef>
                <a:spcPts val="600"/>
              </a:spcBef>
              <a:buClr>
                <a:schemeClr val="tx2"/>
              </a:buClr>
              <a:buFont typeface="Wingdings" panose="05000000000000000000" pitchFamily="2" charset="2"/>
              <a:buChar char="q"/>
            </a:pPr>
            <a:r>
              <a:rPr lang="uk-UA" sz="1400" dirty="0"/>
              <a:t>Широкий вибір параметрів для сортування товарів</a:t>
            </a:r>
            <a:endParaRPr lang="en-US" sz="1400" dirty="0"/>
          </a:p>
          <a:p>
            <a:pPr marL="342900" indent="-342900">
              <a:spcBef>
                <a:spcPts val="600"/>
              </a:spcBef>
              <a:buClr>
                <a:schemeClr val="tx2"/>
              </a:buClr>
              <a:buFont typeface="Wingdings" panose="05000000000000000000" pitchFamily="2" charset="2"/>
              <a:buChar char="q"/>
            </a:pPr>
            <a:endParaRPr lang="uk-UA" sz="1400" dirty="0" smtClean="0"/>
          </a:p>
        </p:txBody>
      </p:sp>
      <p:sp>
        <p:nvSpPr>
          <p:cNvPr id="22" name="TextBox 21"/>
          <p:cNvSpPr txBox="1"/>
          <p:nvPr/>
        </p:nvSpPr>
        <p:spPr>
          <a:xfrm>
            <a:off x="752557" y="5139306"/>
            <a:ext cx="27897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Bef>
                <a:spcPts val="600"/>
              </a:spcBef>
              <a:buClr>
                <a:schemeClr val="tx2"/>
              </a:buClr>
              <a:buFont typeface="Wingdings" panose="05000000000000000000" pitchFamily="2" charset="2"/>
              <a:buChar char="q"/>
            </a:pPr>
            <a:r>
              <a:rPr lang="uk-UA" sz="1400" dirty="0" smtClean="0"/>
              <a:t>Відсутність </a:t>
            </a:r>
            <a:r>
              <a:rPr lang="uk-UA" sz="1400" dirty="0" err="1" smtClean="0"/>
              <a:t>адаптиву</a:t>
            </a:r>
            <a:endParaRPr lang="uk-UA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23" name="Рисунок 22"/>
          <p:cNvPicPr/>
          <p:nvPr/>
        </p:nvPicPr>
        <p:blipFill>
          <a:blip r:embed="rId2"/>
          <a:stretch>
            <a:fillRect/>
          </a:stretch>
        </p:blipFill>
        <p:spPr>
          <a:xfrm>
            <a:off x="3839882" y="2620308"/>
            <a:ext cx="8352119" cy="4237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77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/>
          <a:lstStyle/>
          <a:p>
            <a:pPr algn="ctr"/>
            <a:r>
              <a:rPr lang="uk-UA" dirty="0" smtClean="0"/>
              <a:t>Аналогічне програмне </a:t>
            </a:r>
            <a:br>
              <a:rPr lang="uk-UA" dirty="0" smtClean="0"/>
            </a:br>
            <a:r>
              <a:rPr lang="uk-UA" dirty="0" smtClean="0"/>
              <a:t>забезпечення</a:t>
            </a:r>
            <a:endParaRPr lang="en-US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2551492" y="2035532"/>
            <a:ext cx="708584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tx2"/>
                </a:solidFill>
              </a:rPr>
              <a:t>British Book</a:t>
            </a:r>
            <a:endParaRPr lang="en-US" sz="2800" dirty="0">
              <a:solidFill>
                <a:schemeClr val="tx2"/>
              </a:solidFill>
              <a:latin typeface="Lucida Sans" panose="020B0602030504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50139" y="2620308"/>
            <a:ext cx="17657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1400" dirty="0" smtClean="0">
                <a:latin typeface="Numans"/>
              </a:rPr>
              <a:t>Переваги</a:t>
            </a:r>
            <a:endParaRPr lang="en-US" sz="1400" dirty="0">
              <a:latin typeface="Lucida Sans" panose="020B0602030504020204" pitchFamily="34" charset="0"/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1050139" y="4616592"/>
            <a:ext cx="104963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uk-UA" sz="1400" dirty="0" smtClean="0">
                <a:latin typeface="Lucida Console" panose="020B0609040504020204" pitchFamily="49" charset="0"/>
              </a:rPr>
              <a:t>Недоліки</a:t>
            </a:r>
            <a:endParaRPr lang="en-US" sz="1400" dirty="0">
              <a:latin typeface="Lucida Sans" panose="020B0602030504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52557" y="3143528"/>
            <a:ext cx="2789743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buClr>
                <a:schemeClr val="tx2"/>
              </a:buClr>
              <a:buFont typeface="Wingdings" panose="05000000000000000000" pitchFamily="2" charset="2"/>
              <a:buChar char="q"/>
            </a:pPr>
            <a:r>
              <a:rPr lang="uk-UA" sz="1400" dirty="0" smtClean="0"/>
              <a:t>Всі, що і в попередньо-розглянутих інтернет-магазинів</a:t>
            </a:r>
            <a:endParaRPr lang="uk-UA" sz="1400" dirty="0"/>
          </a:p>
          <a:p>
            <a:pPr marL="342900" indent="-342900">
              <a:spcBef>
                <a:spcPts val="600"/>
              </a:spcBef>
              <a:buClr>
                <a:schemeClr val="tx2"/>
              </a:buClr>
              <a:buFont typeface="Wingdings" panose="05000000000000000000" pitchFamily="2" charset="2"/>
              <a:buChar char="q"/>
            </a:pPr>
            <a:r>
              <a:rPr lang="uk-UA" sz="1400" dirty="0" smtClean="0"/>
              <a:t>Присутній </a:t>
            </a:r>
            <a:r>
              <a:rPr lang="uk-UA" sz="1400" dirty="0" err="1" smtClean="0"/>
              <a:t>адаптив</a:t>
            </a:r>
            <a:r>
              <a:rPr lang="uk-UA" sz="1400" dirty="0" smtClean="0"/>
              <a:t> для різних </a:t>
            </a:r>
            <a:r>
              <a:rPr lang="uk-UA" sz="1400" dirty="0" err="1" smtClean="0"/>
              <a:t>пристоїв</a:t>
            </a:r>
            <a:endParaRPr lang="uk-UA" sz="1400" dirty="0" smtClean="0"/>
          </a:p>
        </p:txBody>
      </p:sp>
      <p:sp>
        <p:nvSpPr>
          <p:cNvPr id="14" name="TextBox 13"/>
          <p:cNvSpPr txBox="1"/>
          <p:nvPr/>
        </p:nvSpPr>
        <p:spPr>
          <a:xfrm>
            <a:off x="752557" y="5139306"/>
            <a:ext cx="278974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Bef>
                <a:spcPts val="600"/>
              </a:spcBef>
              <a:buClr>
                <a:schemeClr val="tx2"/>
              </a:buClr>
              <a:buFont typeface="Wingdings" panose="05000000000000000000" pitchFamily="2" charset="2"/>
              <a:buChar char="q"/>
            </a:pPr>
            <a:r>
              <a:rPr lang="uk-UA" sz="1400" dirty="0" smtClean="0"/>
              <a:t>Не настільки популярний як попередньо-розглянуті магазини</a:t>
            </a:r>
            <a:endParaRPr lang="en-US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9882" y="2615534"/>
            <a:ext cx="8352118" cy="4263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088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uk-UA" dirty="0" smtClean="0"/>
              <a:t>Вибір інструментарію та середовища програмування</a:t>
            </a:r>
            <a:endParaRPr lang="en-US" dirty="0"/>
          </a:p>
        </p:txBody>
      </p:sp>
      <p:sp>
        <p:nvSpPr>
          <p:cNvPr id="4" name="Подзаголовок 2"/>
          <p:cNvSpPr txBox="1">
            <a:spLocks/>
          </p:cNvSpPr>
          <p:nvPr/>
        </p:nvSpPr>
        <p:spPr>
          <a:xfrm>
            <a:off x="565942" y="1944986"/>
            <a:ext cx="4500561" cy="203742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uk-UA" dirty="0" smtClean="0">
                <a:solidFill>
                  <a:schemeClr val="tx2"/>
                </a:solidFill>
              </a:rPr>
              <a:t>МОВИ 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uk-UA" dirty="0" smtClean="0">
                <a:solidFill>
                  <a:schemeClr val="tx2"/>
                </a:solidFill>
              </a:rPr>
              <a:t>ПРОГРАМУВАННЯ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en-US" dirty="0" smtClean="0"/>
              <a:t>Python </a:t>
            </a:r>
            <a:r>
              <a:rPr lang="uk-UA" dirty="0" smtClean="0"/>
              <a:t>та </a:t>
            </a:r>
            <a:r>
              <a:rPr lang="en-US" dirty="0" smtClean="0"/>
              <a:t>JavaScript</a:t>
            </a:r>
            <a:endParaRPr lang="uk-UA" dirty="0" smtClean="0"/>
          </a:p>
        </p:txBody>
      </p:sp>
      <p:sp>
        <p:nvSpPr>
          <p:cNvPr id="5" name="Подзаголовок 2"/>
          <p:cNvSpPr txBox="1">
            <a:spLocks/>
          </p:cNvSpPr>
          <p:nvPr/>
        </p:nvSpPr>
        <p:spPr>
          <a:xfrm>
            <a:off x="5066505" y="1947766"/>
            <a:ext cx="2818474" cy="203464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uk-UA" dirty="0" smtClean="0">
                <a:solidFill>
                  <a:schemeClr val="tx2"/>
                </a:solidFill>
              </a:rPr>
              <a:t>СЕРЕДОВИЩЕ РОЗРОБКИ</a:t>
            </a:r>
          </a:p>
          <a:p>
            <a:pPr marL="0" indent="0" algn="ctr">
              <a:buNone/>
            </a:pPr>
            <a:r>
              <a:rPr lang="en-US" sz="2000" dirty="0" err="1" smtClean="0">
                <a:latin typeface="Lucida Sans" panose="020B0602030504020204" pitchFamily="34" charset="0"/>
              </a:rPr>
              <a:t>WebStorm</a:t>
            </a:r>
            <a:endParaRPr lang="en-US" sz="2000" dirty="0" smtClean="0">
              <a:latin typeface="Lucida Sans" panose="020B0602030504020204" pitchFamily="34" charset="0"/>
            </a:endParaRPr>
          </a:p>
          <a:p>
            <a:pPr marL="0" indent="0" algn="ctr">
              <a:buNone/>
            </a:pPr>
            <a:r>
              <a:rPr lang="en-US" sz="2000" dirty="0" err="1" smtClean="0">
                <a:latin typeface="Lucida Sans" panose="020B0602030504020204" pitchFamily="34" charset="0"/>
              </a:rPr>
              <a:t>PyCharm</a:t>
            </a:r>
            <a:endParaRPr lang="en-US" sz="2000" dirty="0">
              <a:latin typeface="Lucida Sans" panose="020B0602030504020204" pitchFamily="34" charset="0"/>
            </a:endParaRPr>
          </a:p>
        </p:txBody>
      </p:sp>
      <p:sp>
        <p:nvSpPr>
          <p:cNvPr id="9" name="Подзаголовок 2"/>
          <p:cNvSpPr txBox="1">
            <a:spLocks/>
          </p:cNvSpPr>
          <p:nvPr/>
        </p:nvSpPr>
        <p:spPr>
          <a:xfrm>
            <a:off x="8381336" y="1944985"/>
            <a:ext cx="3594723" cy="48300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uk-UA" dirty="0">
                <a:solidFill>
                  <a:schemeClr val="tx2"/>
                </a:solidFill>
              </a:rPr>
              <a:t>Фрейм ворки та бібліотеки </a:t>
            </a:r>
            <a:endParaRPr lang="en-US" dirty="0">
              <a:solidFill>
                <a:schemeClr val="tx2"/>
              </a:solidFill>
            </a:endParaRPr>
          </a:p>
          <a:p>
            <a:pPr marL="0" indent="0" algn="ctr">
              <a:buNone/>
            </a:pPr>
            <a:r>
              <a:rPr lang="en-US" dirty="0" smtClean="0"/>
              <a:t>Fast API</a:t>
            </a:r>
          </a:p>
          <a:p>
            <a:pPr marL="0" indent="0" algn="ctr">
              <a:buNone/>
            </a:pPr>
            <a:r>
              <a:rPr lang="en-US" dirty="0" err="1" smtClean="0"/>
              <a:t>Vue</a:t>
            </a:r>
            <a:r>
              <a:rPr lang="en-US" dirty="0" smtClean="0"/>
              <a:t> </a:t>
            </a:r>
            <a:r>
              <a:rPr lang="en-US" dirty="0" err="1" smtClean="0"/>
              <a:t>js</a:t>
            </a:r>
            <a:endParaRPr lang="uk-UA" dirty="0"/>
          </a:p>
        </p:txBody>
      </p:sp>
      <p:pic>
        <p:nvPicPr>
          <p:cNvPr id="1026" name="Picture 2" descr="Язык программирования Python — новости и обучающие материалы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5438" y="4197128"/>
            <a:ext cx="1750370" cy="1762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JavaScript — Википедия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942" y="4240671"/>
            <a:ext cx="1719096" cy="1719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6" descr="WebStorm — Википедия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2165" y="4381144"/>
            <a:ext cx="1438150" cy="1438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PyCharm — Вікіпедія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9989" y="4381144"/>
            <a:ext cx="1518913" cy="1518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FastAPI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5608" y="4070130"/>
            <a:ext cx="2490123" cy="898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vuejs · GitHub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6581" y="4566557"/>
            <a:ext cx="266700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6452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uk-UA" dirty="0" smtClean="0"/>
              <a:t>Загальна схема роботи програми</a:t>
            </a:r>
            <a:endParaRPr lang="en-US" dirty="0"/>
          </a:p>
        </p:txBody>
      </p:sp>
      <p:pic>
        <p:nvPicPr>
          <p:cNvPr id="6" name="Рисунок 5"/>
          <p:cNvPicPr/>
          <p:nvPr/>
        </p:nvPicPr>
        <p:blipFill>
          <a:blip r:embed="rId2"/>
          <a:stretch>
            <a:fillRect/>
          </a:stretch>
        </p:blipFill>
        <p:spPr>
          <a:xfrm>
            <a:off x="2163648" y="1926046"/>
            <a:ext cx="7861527" cy="4931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708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26531" y="989109"/>
            <a:ext cx="67322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 smtClean="0"/>
              <a:t>Структура</a:t>
            </a:r>
            <a:r>
              <a:rPr lang="en-US" sz="2400" dirty="0" smtClean="0"/>
              <a:t> </a:t>
            </a:r>
            <a:r>
              <a:rPr lang="uk-UA" sz="2400" dirty="0" smtClean="0"/>
              <a:t>системи</a:t>
            </a:r>
            <a:r>
              <a:rPr lang="ru-RU" sz="2400" dirty="0" smtClean="0"/>
              <a:t> </a:t>
            </a:r>
            <a:r>
              <a:rPr lang="ru-RU" sz="2400" dirty="0" err="1" smtClean="0"/>
              <a:t>інтернет</a:t>
            </a:r>
            <a:r>
              <a:rPr lang="ru-RU" sz="2400" dirty="0" smtClean="0"/>
              <a:t>-магазину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 smtClean="0"/>
              <a:t>Структура проекту</a:t>
            </a:r>
            <a:endParaRPr lang="en-US" sz="2400" dirty="0"/>
          </a:p>
        </p:txBody>
      </p:sp>
      <p:sp>
        <p:nvSpPr>
          <p:cNvPr id="7" name="Заголовок 6"/>
          <p:cNvSpPr>
            <a:spLocks noGrp="1"/>
          </p:cNvSpPr>
          <p:nvPr>
            <p:ph type="title"/>
          </p:nvPr>
        </p:nvSpPr>
        <p:spPr>
          <a:xfrm>
            <a:off x="1121535" y="0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ru-RU" dirty="0" err="1"/>
              <a:t>Проектування</a:t>
            </a:r>
            <a:r>
              <a:rPr lang="ru-RU" dirty="0"/>
              <a:t> </a:t>
            </a:r>
            <a:r>
              <a:rPr lang="ru-RU" dirty="0" err="1"/>
              <a:t>програмного</a:t>
            </a:r>
            <a:r>
              <a:rPr lang="ru-RU" dirty="0"/>
              <a:t> </a:t>
            </a:r>
            <a:r>
              <a:rPr lang="ru-RU" dirty="0" err="1"/>
              <a:t>додатку</a:t>
            </a:r>
            <a:endParaRPr lang="en-US" dirty="0"/>
          </a:p>
        </p:txBody>
      </p:sp>
      <p:pic>
        <p:nvPicPr>
          <p:cNvPr id="9" name="Рисунок 8"/>
          <p:cNvPicPr/>
          <p:nvPr/>
        </p:nvPicPr>
        <p:blipFill>
          <a:blip r:embed="rId2"/>
          <a:stretch>
            <a:fillRect/>
          </a:stretch>
        </p:blipFill>
        <p:spPr>
          <a:xfrm>
            <a:off x="341087" y="2612333"/>
            <a:ext cx="5849257" cy="3520191"/>
          </a:xfrm>
          <a:prstGeom prst="rect">
            <a:avLst/>
          </a:prstGeom>
        </p:spPr>
      </p:pic>
      <p:pic>
        <p:nvPicPr>
          <p:cNvPr id="10" name="Рисунок 9"/>
          <p:cNvPicPr/>
          <p:nvPr/>
        </p:nvPicPr>
        <p:blipFill rotWithShape="1">
          <a:blip r:embed="rId3"/>
          <a:srcRect t="3075"/>
          <a:stretch/>
        </p:blipFill>
        <p:spPr bwMode="auto">
          <a:xfrm>
            <a:off x="6421800" y="989109"/>
            <a:ext cx="2693172" cy="441793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1" name="Рисунок 10"/>
          <p:cNvPicPr/>
          <p:nvPr/>
        </p:nvPicPr>
        <p:blipFill>
          <a:blip r:embed="rId4"/>
          <a:stretch>
            <a:fillRect/>
          </a:stretch>
        </p:blipFill>
        <p:spPr>
          <a:xfrm>
            <a:off x="6421800" y="5407048"/>
            <a:ext cx="2693172" cy="1450952"/>
          </a:xfrm>
          <a:prstGeom prst="rect">
            <a:avLst/>
          </a:prstGeom>
        </p:spPr>
      </p:pic>
      <p:pic>
        <p:nvPicPr>
          <p:cNvPr id="12" name="Рисунок 11"/>
          <p:cNvPicPr/>
          <p:nvPr/>
        </p:nvPicPr>
        <p:blipFill>
          <a:blip r:embed="rId5"/>
          <a:stretch>
            <a:fillRect/>
          </a:stretch>
        </p:blipFill>
        <p:spPr>
          <a:xfrm>
            <a:off x="9469440" y="989111"/>
            <a:ext cx="2337436" cy="2325516"/>
          </a:xfrm>
          <a:prstGeom prst="rect">
            <a:avLst/>
          </a:prstGeom>
        </p:spPr>
      </p:pic>
      <p:pic>
        <p:nvPicPr>
          <p:cNvPr id="13" name="Рисунок 12"/>
          <p:cNvPicPr/>
          <p:nvPr/>
        </p:nvPicPr>
        <p:blipFill rotWithShape="1">
          <a:blip r:embed="rId6"/>
          <a:srcRect t="1289"/>
          <a:stretch/>
        </p:blipFill>
        <p:spPr bwMode="auto">
          <a:xfrm>
            <a:off x="9468804" y="3280228"/>
            <a:ext cx="2338705" cy="190137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4" name="Рисунок 13"/>
          <p:cNvPicPr/>
          <p:nvPr/>
        </p:nvPicPr>
        <p:blipFill rotWithShape="1">
          <a:blip r:embed="rId7"/>
          <a:srcRect t="1608"/>
          <a:stretch/>
        </p:blipFill>
        <p:spPr bwMode="auto">
          <a:xfrm>
            <a:off x="9468803" y="5181600"/>
            <a:ext cx="2338071" cy="16764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419394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Контур">
  <a:themeElements>
    <a:clrScheme name="Контур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Контур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Контур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TM04033919[[fn=Контур]]</Template>
  <TotalTime>883</TotalTime>
  <Words>269</Words>
  <Application>Microsoft Office PowerPoint</Application>
  <PresentationFormat>Широкоэкранный</PresentationFormat>
  <Paragraphs>56</Paragraphs>
  <Slides>12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21" baseType="lpstr">
      <vt:lpstr>Arial</vt:lpstr>
      <vt:lpstr>Calibri</vt:lpstr>
      <vt:lpstr>Lucida Console</vt:lpstr>
      <vt:lpstr>Lucida Sans</vt:lpstr>
      <vt:lpstr>Numans</vt:lpstr>
      <vt:lpstr>Trebuchet MS</vt:lpstr>
      <vt:lpstr>Tw Cen MT</vt:lpstr>
      <vt:lpstr>Wingdings</vt:lpstr>
      <vt:lpstr>Контур</vt:lpstr>
      <vt:lpstr>Курсова РОбота на тему  «CMS-системА інтернет-магазину книг “Psalterium”»</vt:lpstr>
      <vt:lpstr>Презентация PowerPoint</vt:lpstr>
      <vt:lpstr>Актуальність даної теми</vt:lpstr>
      <vt:lpstr>Аналогічне програмне  забезпечення</vt:lpstr>
      <vt:lpstr>Аналогічне програмне  забезпечення</vt:lpstr>
      <vt:lpstr>Аналогічне програмне  забезпечення</vt:lpstr>
      <vt:lpstr>Вибір інструментарію та середовища програмування</vt:lpstr>
      <vt:lpstr>Загальна схема роботи програми</vt:lpstr>
      <vt:lpstr>Проектування програмного додатку</vt:lpstr>
      <vt:lpstr>Опис Роботи програмного додатку </vt:lpstr>
      <vt:lpstr>Висновки</vt:lpstr>
      <vt:lpstr>Дякую за  увагу</vt:lpstr>
    </vt:vector>
  </TitlesOfParts>
  <Company>diakov.net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Курсовий проект на тему Фрактали</dc:title>
  <dc:creator>Рома Кормиш</dc:creator>
  <cp:lastModifiedBy>Рома Кормиш</cp:lastModifiedBy>
  <cp:revision>56</cp:revision>
  <dcterms:created xsi:type="dcterms:W3CDTF">2021-05-11T13:13:58Z</dcterms:created>
  <dcterms:modified xsi:type="dcterms:W3CDTF">2022-01-13T09:40:36Z</dcterms:modified>
</cp:coreProperties>
</file>